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9" r:id="rId2"/>
    <p:sldId id="256" r:id="rId3"/>
    <p:sldId id="257" r:id="rId4"/>
    <p:sldId id="258"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FD486B-CD6C-4ED0-99C9-1A3E378421B9}" type="datetimeFigureOut">
              <a:rPr lang="en-US" smtClean="0"/>
              <a:pPr/>
              <a:t>3/6/2012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CC4927-766A-418C-AE7B-B072BF3488B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CCC4927-766A-418C-AE7B-B072BF3488B5}"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06C628D0-7418-48EC-BB82-0BBDEFD82906}" type="datetimeFigureOut">
              <a:rPr lang="en-US" smtClean="0"/>
              <a:pPr/>
              <a:t>3/6/2012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5E052A67-0267-44BB-A6D4-02EC97EBE7D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C628D0-7418-48EC-BB82-0BBDEFD82906}" type="datetimeFigureOut">
              <a:rPr lang="en-US" smtClean="0"/>
              <a:pPr/>
              <a:t>3/6/2012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052A67-0267-44BB-A6D4-02EC97EBE7D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C628D0-7418-48EC-BB82-0BBDEFD82906}" type="datetimeFigureOut">
              <a:rPr lang="en-US" smtClean="0"/>
              <a:pPr/>
              <a:t>3/6/2012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052A67-0267-44BB-A6D4-02EC97EBE7D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06C628D0-7418-48EC-BB82-0BBDEFD82906}" type="datetimeFigureOut">
              <a:rPr lang="en-US" smtClean="0"/>
              <a:pPr/>
              <a:t>3/6/2012</a:t>
            </a:fld>
            <a:endParaRPr lang="en-US"/>
          </a:p>
        </p:txBody>
      </p:sp>
      <p:sp>
        <p:nvSpPr>
          <p:cNvPr id="9" name="Slide Number Placeholder 8"/>
          <p:cNvSpPr>
            <a:spLocks noGrp="1"/>
          </p:cNvSpPr>
          <p:nvPr>
            <p:ph type="sldNum" sz="quarter" idx="15"/>
          </p:nvPr>
        </p:nvSpPr>
        <p:spPr/>
        <p:txBody>
          <a:bodyPr rtlCol="0"/>
          <a:lstStyle/>
          <a:p>
            <a:fld id="{5E052A67-0267-44BB-A6D4-02EC97EBE7DD}"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06C628D0-7418-48EC-BB82-0BBDEFD82906}" type="datetimeFigureOut">
              <a:rPr lang="en-US" smtClean="0"/>
              <a:pPr/>
              <a:t>3/6/2012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5E052A67-0267-44BB-A6D4-02EC97EBE7D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6C628D0-7418-48EC-BB82-0BBDEFD82906}" type="datetimeFigureOut">
              <a:rPr lang="en-US" smtClean="0"/>
              <a:pPr/>
              <a:t>3/6/2012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052A67-0267-44BB-A6D4-02EC97EBE7DD}"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6C628D0-7418-48EC-BB82-0BBDEFD82906}" type="datetimeFigureOut">
              <a:rPr lang="en-US" smtClean="0"/>
              <a:pPr/>
              <a:t>3/6/2012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052A67-0267-44BB-A6D4-02EC97EBE7DD}"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06C628D0-7418-48EC-BB82-0BBDEFD82906}" type="datetimeFigureOut">
              <a:rPr lang="en-US" smtClean="0"/>
              <a:pPr/>
              <a:t>3/6/2012</a:t>
            </a:fld>
            <a:endParaRPr lang="en-US"/>
          </a:p>
        </p:txBody>
      </p:sp>
      <p:sp>
        <p:nvSpPr>
          <p:cNvPr id="7" name="Slide Number Placeholder 6"/>
          <p:cNvSpPr>
            <a:spLocks noGrp="1"/>
          </p:cNvSpPr>
          <p:nvPr>
            <p:ph type="sldNum" sz="quarter" idx="11"/>
          </p:nvPr>
        </p:nvSpPr>
        <p:spPr/>
        <p:txBody>
          <a:bodyPr rtlCol="0"/>
          <a:lstStyle/>
          <a:p>
            <a:fld id="{5E052A67-0267-44BB-A6D4-02EC97EBE7DD}"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C628D0-7418-48EC-BB82-0BBDEFD82906}" type="datetimeFigureOut">
              <a:rPr lang="en-US" smtClean="0"/>
              <a:pPr/>
              <a:t>3/6/2012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052A67-0267-44BB-A6D4-02EC97EBE7D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06C628D0-7418-48EC-BB82-0BBDEFD82906}" type="datetimeFigureOut">
              <a:rPr lang="en-US" smtClean="0"/>
              <a:pPr/>
              <a:t>3/6/2012</a:t>
            </a:fld>
            <a:endParaRPr lang="en-US"/>
          </a:p>
        </p:txBody>
      </p:sp>
      <p:sp>
        <p:nvSpPr>
          <p:cNvPr id="22" name="Slide Number Placeholder 21"/>
          <p:cNvSpPr>
            <a:spLocks noGrp="1"/>
          </p:cNvSpPr>
          <p:nvPr>
            <p:ph type="sldNum" sz="quarter" idx="15"/>
          </p:nvPr>
        </p:nvSpPr>
        <p:spPr/>
        <p:txBody>
          <a:bodyPr rtlCol="0"/>
          <a:lstStyle/>
          <a:p>
            <a:fld id="{5E052A67-0267-44BB-A6D4-02EC97EBE7DD}"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06C628D0-7418-48EC-BB82-0BBDEFD82906}" type="datetimeFigureOut">
              <a:rPr lang="en-US" smtClean="0"/>
              <a:pPr/>
              <a:t>3/6/2012</a:t>
            </a:fld>
            <a:endParaRPr lang="en-US"/>
          </a:p>
        </p:txBody>
      </p:sp>
      <p:sp>
        <p:nvSpPr>
          <p:cNvPr id="18" name="Slide Number Placeholder 17"/>
          <p:cNvSpPr>
            <a:spLocks noGrp="1"/>
          </p:cNvSpPr>
          <p:nvPr>
            <p:ph type="sldNum" sz="quarter" idx="11"/>
          </p:nvPr>
        </p:nvSpPr>
        <p:spPr/>
        <p:txBody>
          <a:bodyPr rtlCol="0"/>
          <a:lstStyle/>
          <a:p>
            <a:fld id="{5E052A67-0267-44BB-A6D4-02EC97EBE7DD}"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6DCAC"/>
            </a:gs>
            <a:gs pos="12000">
              <a:srgbClr val="E6D78A"/>
            </a:gs>
            <a:gs pos="30000">
              <a:srgbClr val="C7AC4C"/>
            </a:gs>
            <a:gs pos="45000">
              <a:srgbClr val="E6D78A"/>
            </a:gs>
            <a:gs pos="77000">
              <a:srgbClr val="C7AC4C"/>
            </a:gs>
            <a:gs pos="100000">
              <a:srgbClr val="E6DCAC"/>
            </a:gs>
          </a:gsLst>
          <a:lin ang="2700000" scaled="0"/>
          <a:tileRect/>
        </a:gradFill>
        <a:effectLst/>
      </p:bgPr>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6C628D0-7418-48EC-BB82-0BBDEFD82906}" type="datetimeFigureOut">
              <a:rPr lang="en-US" smtClean="0"/>
              <a:pPr/>
              <a:t>3/6/2012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E052A67-0267-44BB-A6D4-02EC97EBE7D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33400" y="228600"/>
            <a:ext cx="8610600" cy="1858962"/>
          </a:xfrm>
        </p:spPr>
        <p:txBody>
          <a:bodyPr>
            <a:normAutofit/>
          </a:bodyPr>
          <a:lstStyle/>
          <a:p>
            <a:r>
              <a:rPr lang="en-US" sz="5400" dirty="0" smtClean="0"/>
              <a:t>GENDER AND POWER</a:t>
            </a:r>
            <a:endParaRPr lang="en-US" sz="5400" dirty="0"/>
          </a:p>
        </p:txBody>
      </p:sp>
      <p:sp>
        <p:nvSpPr>
          <p:cNvPr id="8" name="Content Placeholder 7"/>
          <p:cNvSpPr>
            <a:spLocks noGrp="1"/>
          </p:cNvSpPr>
          <p:nvPr>
            <p:ph sz="quarter" idx="1"/>
          </p:nvPr>
        </p:nvSpPr>
        <p:spPr>
          <a:xfrm>
            <a:off x="5105400" y="5105400"/>
            <a:ext cx="3352800" cy="1368552"/>
          </a:xfrm>
        </p:spPr>
        <p:txBody>
          <a:bodyPr>
            <a:normAutofit/>
          </a:bodyPr>
          <a:lstStyle/>
          <a:p>
            <a:r>
              <a:rPr lang="en-US" sz="3200" smtClean="0"/>
              <a:t>Racmat</a:t>
            </a:r>
            <a:endParaRPr lang="en-US" sz="3200" dirty="0" smtClean="0"/>
          </a:p>
          <a:p>
            <a:pPr>
              <a:buNone/>
            </a:pPr>
            <a:r>
              <a:rPr lang="en-US" sz="3200" dirty="0" smtClean="0"/>
              <a:t>      &amp; </a:t>
            </a:r>
            <a:r>
              <a:rPr lang="en-US" sz="3200" dirty="0" err="1" smtClean="0"/>
              <a:t>Ragasaho</a:t>
            </a:r>
            <a:endParaRPr lang="en-US"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quarter" idx="2"/>
          </p:nvPr>
        </p:nvSpPr>
        <p:spPr>
          <a:xfrm>
            <a:off x="228600" y="2057400"/>
            <a:ext cx="3657600" cy="4267200"/>
          </a:xfrm>
        </p:spPr>
        <p:txBody>
          <a:bodyPr>
            <a:normAutofit/>
          </a:bodyPr>
          <a:lstStyle/>
          <a:p>
            <a:pPr>
              <a:buFont typeface="Wingdings" pitchFamily="2" charset="2"/>
              <a:buChar char="Ø"/>
            </a:pPr>
            <a:r>
              <a:rPr lang="en-US" dirty="0" smtClean="0">
                <a:latin typeface="Andalus" pitchFamily="18" charset="-78"/>
                <a:cs typeface="Andalus" pitchFamily="18" charset="-78"/>
              </a:rPr>
              <a:t>Refers to the different ways men and women play in society, and to the relative power they wield.</a:t>
            </a:r>
          </a:p>
          <a:p>
            <a:pPr>
              <a:buFont typeface="Wingdings" pitchFamily="2" charset="2"/>
              <a:buChar char="Ø"/>
            </a:pPr>
            <a:r>
              <a:rPr lang="en-US" dirty="0" smtClean="0">
                <a:latin typeface="Andalus" pitchFamily="18" charset="-78"/>
                <a:cs typeface="Andalus" pitchFamily="18" charset="-78"/>
              </a:rPr>
              <a:t>Expressed differently in different societies, in no do men and women perform equal roles or hold equal positions of power</a:t>
            </a:r>
            <a:endParaRPr lang="en-US" dirty="0">
              <a:latin typeface="Andalus" pitchFamily="18" charset="-78"/>
              <a:cs typeface="Andalus" pitchFamily="18" charset="-78"/>
            </a:endParaRPr>
          </a:p>
        </p:txBody>
      </p:sp>
      <p:sp>
        <p:nvSpPr>
          <p:cNvPr id="11" name="Content Placeholder 10"/>
          <p:cNvSpPr>
            <a:spLocks noGrp="1"/>
          </p:cNvSpPr>
          <p:nvPr>
            <p:ph sz="quarter" idx="4"/>
          </p:nvPr>
        </p:nvSpPr>
        <p:spPr>
          <a:xfrm>
            <a:off x="4343400" y="2057400"/>
            <a:ext cx="3657600" cy="4267200"/>
          </a:xfrm>
        </p:spPr>
        <p:txBody>
          <a:bodyPr>
            <a:noAutofit/>
          </a:bodyPr>
          <a:lstStyle/>
          <a:p>
            <a:pPr>
              <a:buFont typeface="Wingdings" pitchFamily="2" charset="2"/>
              <a:buChar char="Ø"/>
            </a:pPr>
            <a:r>
              <a:rPr lang="en-US" sz="2300" dirty="0" smtClean="0">
                <a:latin typeface="Andalus" pitchFamily="18" charset="-78"/>
                <a:cs typeface="Andalus" pitchFamily="18" charset="-78"/>
              </a:rPr>
              <a:t>A basic fabric of society and is possessed in varying degrees by social actors in diverse social categories.</a:t>
            </a:r>
          </a:p>
          <a:p>
            <a:pPr>
              <a:buFont typeface="Wingdings" pitchFamily="2" charset="2"/>
              <a:buChar char="Ø"/>
            </a:pPr>
            <a:r>
              <a:rPr lang="en-US" sz="2300" dirty="0" smtClean="0">
                <a:latin typeface="Andalus" pitchFamily="18" charset="-78"/>
                <a:cs typeface="Andalus" pitchFamily="18" charset="-78"/>
              </a:rPr>
              <a:t>Becomes abusive and exploitative only  when independence and individuality of one person or group of people becomes so dominant that freedom for other is compromises</a:t>
            </a:r>
            <a:endParaRPr lang="en-US" sz="2300" dirty="0">
              <a:latin typeface="Andalus" pitchFamily="18" charset="-78"/>
              <a:cs typeface="Andalus" pitchFamily="18" charset="-78"/>
            </a:endParaRPr>
          </a:p>
        </p:txBody>
      </p:sp>
      <p:sp>
        <p:nvSpPr>
          <p:cNvPr id="8" name="Text Placeholder 7"/>
          <p:cNvSpPr>
            <a:spLocks noGrp="1"/>
          </p:cNvSpPr>
          <p:nvPr>
            <p:ph type="body" sz="quarter" idx="1"/>
          </p:nvPr>
        </p:nvSpPr>
        <p:spPr>
          <a:xfrm>
            <a:off x="304800" y="457200"/>
            <a:ext cx="3352800" cy="990600"/>
          </a:xfrm>
          <a:solidFill>
            <a:schemeClr val="accent1">
              <a:lumMod val="60000"/>
              <a:lumOff val="40000"/>
            </a:schemeClr>
          </a:solidFill>
        </p:spPr>
        <p:txBody>
          <a:bodyPr/>
          <a:lstStyle/>
          <a:p>
            <a:r>
              <a:rPr lang="en-US" sz="4800" b="0" dirty="0" smtClean="0">
                <a:solidFill>
                  <a:schemeClr val="accent3">
                    <a:lumMod val="75000"/>
                  </a:schemeClr>
                </a:solidFill>
                <a:latin typeface="Bernard MT Condensed" pitchFamily="18" charset="0"/>
              </a:rPr>
              <a:t>Gender</a:t>
            </a:r>
            <a:endParaRPr lang="en-US" sz="4800" spc="300" dirty="0" smtClean="0">
              <a:ln w="11430" cmpd="sng">
                <a:solidFill>
                  <a:schemeClr val="accent1">
                    <a:tint val="10000"/>
                  </a:schemeClr>
                </a:solidFill>
                <a:prstDash val="solid"/>
                <a:miter lim="800000"/>
              </a:ln>
              <a:solidFill>
                <a:schemeClr val="accent3">
                  <a:lumMod val="75000"/>
                </a:schemeClr>
              </a:solidFill>
              <a:effectLst>
                <a:glow rad="45500">
                  <a:schemeClr val="accent1">
                    <a:satMod val="220000"/>
                    <a:alpha val="35000"/>
                  </a:schemeClr>
                </a:glow>
              </a:effectLst>
              <a:latin typeface="Bernard MT Condensed" pitchFamily="18" charset="0"/>
            </a:endParaRPr>
          </a:p>
        </p:txBody>
      </p:sp>
      <p:sp>
        <p:nvSpPr>
          <p:cNvPr id="12" name="Text Placeholder 11"/>
          <p:cNvSpPr>
            <a:spLocks noGrp="1"/>
          </p:cNvSpPr>
          <p:nvPr>
            <p:ph type="body" sz="quarter" idx="3"/>
          </p:nvPr>
        </p:nvSpPr>
        <p:spPr>
          <a:xfrm>
            <a:off x="4800600" y="457200"/>
            <a:ext cx="3505200" cy="990600"/>
          </a:xfrm>
          <a:solidFill>
            <a:schemeClr val="accent1">
              <a:lumMod val="60000"/>
              <a:lumOff val="40000"/>
            </a:schemeClr>
          </a:solidFill>
        </p:spPr>
        <p:txBody>
          <a:bodyPr/>
          <a:lstStyle/>
          <a:p>
            <a:r>
              <a:rPr lang="en-US" sz="4400" dirty="0" smtClean="0">
                <a:solidFill>
                  <a:schemeClr val="accent3">
                    <a:lumMod val="75000"/>
                  </a:schemeClr>
                </a:solidFill>
                <a:latin typeface="Bernard MT Condensed" pitchFamily="18" charset="0"/>
              </a:rPr>
              <a:t>Power</a:t>
            </a:r>
            <a:endParaRPr lang="en-US" sz="4400" dirty="0">
              <a:solidFill>
                <a:schemeClr val="accent3">
                  <a:lumMod val="75000"/>
                </a:schemeClr>
              </a:solidFill>
              <a:latin typeface="Bernard MT Condensed" pitchFamily="18"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slide(fromBottom)">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slide(fromBottom)">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animEffect transition="in" filter="blinds(horizontal)">
                                      <p:cBhvr>
                                        <p:cTn id="17" dur="500"/>
                                        <p:tgtEl>
                                          <p:spTgt spid="1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
                                            <p:txEl>
                                              <p:pRg st="1" end="1"/>
                                            </p:txEl>
                                          </p:spTgt>
                                        </p:tgtEl>
                                        <p:attrNameLst>
                                          <p:attrName>style.visibility</p:attrName>
                                        </p:attrNameLst>
                                      </p:cBhvr>
                                      <p:to>
                                        <p:strVal val="visible"/>
                                      </p:to>
                                    </p:set>
                                    <p:animEffect transition="in" filter="blinds(horizontal)">
                                      <p:cBhvr>
                                        <p:cTn id="22"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normAutofit fontScale="90000"/>
          </a:bodyPr>
          <a:lstStyle/>
          <a:p>
            <a:r>
              <a:rPr lang="en-US" sz="3600" dirty="0" smtClean="0">
                <a:latin typeface="Algerian" pitchFamily="82" charset="0"/>
              </a:rPr>
              <a:t>Some causes that often referred to are:</a:t>
            </a:r>
            <a:endParaRPr lang="en-US" sz="3600" dirty="0">
              <a:latin typeface="Algerian" pitchFamily="82" charset="0"/>
            </a:endParaRPr>
          </a:p>
        </p:txBody>
      </p:sp>
      <p:sp>
        <p:nvSpPr>
          <p:cNvPr id="3" name="Content Placeholder 2"/>
          <p:cNvSpPr>
            <a:spLocks noGrp="1"/>
          </p:cNvSpPr>
          <p:nvPr>
            <p:ph sz="quarter" idx="1"/>
          </p:nvPr>
        </p:nvSpPr>
        <p:spPr/>
        <p:txBody>
          <a:bodyPr/>
          <a:lstStyle/>
          <a:p>
            <a:pPr marL="457200" indent="-457200">
              <a:buFont typeface="+mj-lt"/>
              <a:buAutoNum type="arabicPeriod"/>
            </a:pPr>
            <a:r>
              <a:rPr lang="en-US" dirty="0" smtClean="0">
                <a:latin typeface="Andalus" pitchFamily="18" charset="-78"/>
                <a:cs typeface="Andalus" pitchFamily="18" charset="-78"/>
              </a:rPr>
              <a:t>The greater physical strength that men tend to have creates the imbalance of power between men and women resulting from social structures and historical practices in regard to finances, education, roles of authority and decision making.</a:t>
            </a:r>
          </a:p>
          <a:p>
            <a:pPr marL="457200" indent="-457200">
              <a:buFont typeface="+mj-lt"/>
              <a:buAutoNum type="arabicPeriod"/>
            </a:pPr>
            <a:r>
              <a:rPr lang="en-US" dirty="0" smtClean="0">
                <a:latin typeface="Andalus" pitchFamily="18" charset="-78"/>
                <a:cs typeface="Andalus" pitchFamily="18" charset="-78"/>
              </a:rPr>
              <a:t>The abuse of power by men and the failure of cultural pressures to prevent such abuse and;</a:t>
            </a:r>
          </a:p>
          <a:p>
            <a:pPr marL="457200" indent="-457200">
              <a:buFont typeface="+mj-lt"/>
              <a:buAutoNum type="arabicPeriod"/>
            </a:pPr>
            <a:r>
              <a:rPr lang="en-US" dirty="0" smtClean="0">
                <a:latin typeface="Andalus" pitchFamily="18" charset="-78"/>
                <a:cs typeface="Andalus" pitchFamily="18" charset="-78"/>
              </a:rPr>
              <a:t>A distorted view of sexuality and the objectification  of the female.</a:t>
            </a: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amond(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amond(in)">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467600" cy="1143000"/>
          </a:xfrm>
        </p:spPr>
        <p:txBody>
          <a:bodyPr>
            <a:normAutofit/>
          </a:bodyPr>
          <a:lstStyle/>
          <a:p>
            <a:r>
              <a:rPr lang="en-US" sz="6000" dirty="0" smtClean="0">
                <a:solidFill>
                  <a:schemeClr val="accent6"/>
                </a:solidFill>
                <a:latin typeface="Algerian" pitchFamily="82" charset="0"/>
              </a:rPr>
              <a:t>Max </a:t>
            </a:r>
            <a:r>
              <a:rPr lang="en-US" sz="6000" dirty="0" smtClean="0">
                <a:solidFill>
                  <a:schemeClr val="accent6"/>
                </a:solidFill>
                <a:latin typeface="Algerian" pitchFamily="82" charset="0"/>
              </a:rPr>
              <a:t>Weber</a:t>
            </a:r>
            <a:endParaRPr lang="en-US" sz="6000" dirty="0">
              <a:solidFill>
                <a:schemeClr val="accent6"/>
              </a:solidFill>
              <a:latin typeface="Algerian" pitchFamily="82" charset="0"/>
            </a:endParaRPr>
          </a:p>
        </p:txBody>
      </p:sp>
      <p:sp>
        <p:nvSpPr>
          <p:cNvPr id="3" name="Content Placeholder 2"/>
          <p:cNvSpPr>
            <a:spLocks noGrp="1"/>
          </p:cNvSpPr>
          <p:nvPr>
            <p:ph sz="quarter" idx="1"/>
          </p:nvPr>
        </p:nvSpPr>
        <p:spPr>
          <a:xfrm>
            <a:off x="457200" y="1295400"/>
            <a:ext cx="7467600" cy="5026152"/>
          </a:xfrm>
        </p:spPr>
        <p:txBody>
          <a:bodyPr>
            <a:normAutofit/>
          </a:bodyPr>
          <a:lstStyle/>
          <a:p>
            <a:pPr>
              <a:buFont typeface="Wingdings" pitchFamily="2" charset="2"/>
              <a:buChar char="v"/>
            </a:pPr>
            <a:endParaRPr lang="en-US" dirty="0" smtClean="0">
              <a:latin typeface="Andalus" pitchFamily="18" charset="-78"/>
              <a:cs typeface="Andalus" pitchFamily="18" charset="-78"/>
            </a:endParaRPr>
          </a:p>
          <a:p>
            <a:pPr>
              <a:buFont typeface="Wingdings" pitchFamily="2" charset="2"/>
              <a:buChar char="v"/>
            </a:pPr>
            <a:r>
              <a:rPr lang="en-US" dirty="0" smtClean="0">
                <a:latin typeface="Andalus" pitchFamily="18" charset="-78"/>
                <a:cs typeface="Andalus" pitchFamily="18" charset="-78"/>
              </a:rPr>
              <a:t>Defined </a:t>
            </a:r>
            <a:r>
              <a:rPr lang="en-US" dirty="0" smtClean="0">
                <a:latin typeface="Andalus" pitchFamily="18" charset="-78"/>
                <a:cs typeface="Andalus" pitchFamily="18" charset="-78"/>
              </a:rPr>
              <a:t>power as the likelihood a person may achieve personal ends despite possible resistance from others in his </a:t>
            </a:r>
            <a:r>
              <a:rPr lang="en-US" dirty="0" smtClean="0">
                <a:solidFill>
                  <a:schemeClr val="accent3">
                    <a:lumMod val="75000"/>
                  </a:schemeClr>
                </a:solidFill>
                <a:latin typeface="Andalus" pitchFamily="18" charset="-78"/>
                <a:cs typeface="Andalus" pitchFamily="18" charset="-78"/>
              </a:rPr>
              <a:t>“</a:t>
            </a:r>
            <a:r>
              <a:rPr lang="en-US" b="1" u="sng" dirty="0" smtClean="0">
                <a:solidFill>
                  <a:schemeClr val="accent3">
                    <a:lumMod val="75000"/>
                  </a:schemeClr>
                </a:solidFill>
                <a:latin typeface="Andalus" pitchFamily="18" charset="-78"/>
                <a:cs typeface="Andalus" pitchFamily="18" charset="-78"/>
              </a:rPr>
              <a:t>ESSAY </a:t>
            </a:r>
            <a:r>
              <a:rPr lang="en-US" sz="2000" b="1" u="sng" dirty="0" smtClean="0">
                <a:solidFill>
                  <a:schemeClr val="accent3">
                    <a:lumMod val="75000"/>
                  </a:schemeClr>
                </a:solidFill>
                <a:latin typeface="Andalus" pitchFamily="18" charset="-78"/>
                <a:cs typeface="Andalus" pitchFamily="18" charset="-78"/>
              </a:rPr>
              <a:t> IN</a:t>
            </a:r>
            <a:r>
              <a:rPr lang="en-US" b="1" u="sng" dirty="0" smtClean="0">
                <a:solidFill>
                  <a:schemeClr val="accent3">
                    <a:lumMod val="75000"/>
                  </a:schemeClr>
                </a:solidFill>
                <a:latin typeface="Andalus" pitchFamily="18" charset="-78"/>
                <a:cs typeface="Andalus" pitchFamily="18" charset="-78"/>
              </a:rPr>
              <a:t> SOCIOLOGY</a:t>
            </a:r>
            <a:r>
              <a:rPr lang="en-US" dirty="0" smtClean="0">
                <a:solidFill>
                  <a:schemeClr val="accent3">
                    <a:lumMod val="75000"/>
                  </a:schemeClr>
                </a:solidFill>
                <a:latin typeface="Andalus" pitchFamily="18" charset="-78"/>
                <a:cs typeface="Andalus" pitchFamily="18" charset="-78"/>
              </a:rPr>
              <a:t>”.</a:t>
            </a:r>
            <a:endParaRPr lang="en-US" dirty="0" smtClean="0">
              <a:latin typeface="Andalus" pitchFamily="18" charset="-78"/>
              <a:cs typeface="Andalus" pitchFamily="18" charset="-78"/>
            </a:endParaRPr>
          </a:p>
          <a:p>
            <a:pPr>
              <a:buFont typeface="Wingdings" pitchFamily="2" charset="2"/>
              <a:buChar char="q"/>
            </a:pPr>
            <a:r>
              <a:rPr lang="en-US" dirty="0" smtClean="0">
                <a:latin typeface="Andalus" pitchFamily="18" charset="-78"/>
                <a:cs typeface="Andalus" pitchFamily="18" charset="-78"/>
              </a:rPr>
              <a:t>he </a:t>
            </a:r>
            <a:r>
              <a:rPr lang="en-US" dirty="0" smtClean="0">
                <a:latin typeface="Andalus" pitchFamily="18" charset="-78"/>
                <a:cs typeface="Andalus" pitchFamily="18" charset="-78"/>
              </a:rPr>
              <a:t>also considered ways in which power can be achieve through justice</a:t>
            </a:r>
            <a:r>
              <a:rPr lang="en-US" dirty="0" smtClean="0">
                <a:latin typeface="Andalus" pitchFamily="18" charset="-78"/>
                <a:cs typeface="Andalus" pitchFamily="18" charset="-78"/>
              </a:rPr>
              <a:t>.</a:t>
            </a:r>
            <a:endParaRPr lang="en-US" sz="2800" dirty="0" smtClean="0">
              <a:solidFill>
                <a:schemeClr val="accent3">
                  <a:lumMod val="75000"/>
                </a:schemeClr>
              </a:solidFill>
              <a:latin typeface="Andalus" pitchFamily="18" charset="-78"/>
              <a:cs typeface="Andalus" pitchFamily="18" charset="-78"/>
            </a:endParaRPr>
          </a:p>
          <a:p>
            <a:pPr>
              <a:buNone/>
            </a:pPr>
            <a:r>
              <a:rPr lang="en-US" sz="3600" dirty="0" smtClean="0">
                <a:solidFill>
                  <a:schemeClr val="accent3">
                    <a:lumMod val="75000"/>
                  </a:schemeClr>
                </a:solidFill>
                <a:latin typeface="Broadway" pitchFamily="82" charset="0"/>
                <a:cs typeface="Andalus" pitchFamily="18" charset="-78"/>
              </a:rPr>
              <a:t>  </a:t>
            </a:r>
            <a:r>
              <a:rPr lang="en-US" dirty="0" smtClean="0">
                <a:solidFill>
                  <a:schemeClr val="accent3">
                    <a:lumMod val="75000"/>
                  </a:schemeClr>
                </a:solidFill>
                <a:latin typeface="Broadway" pitchFamily="82" charset="0"/>
                <a:cs typeface="Andalus" pitchFamily="18" charset="-78"/>
              </a:rPr>
              <a:t>Authority</a:t>
            </a:r>
          </a:p>
          <a:p>
            <a:pPr>
              <a:buFont typeface="Wingdings" pitchFamily="2" charset="2"/>
              <a:buChar char="q"/>
            </a:pPr>
            <a:r>
              <a:rPr lang="en-US" dirty="0" smtClean="0">
                <a:latin typeface="Andalus" pitchFamily="18" charset="-78"/>
                <a:cs typeface="Andalus" pitchFamily="18" charset="-78"/>
              </a:rPr>
              <a:t>is </a:t>
            </a:r>
            <a:r>
              <a:rPr lang="en-US" dirty="0" smtClean="0">
                <a:latin typeface="Andalus" pitchFamily="18" charset="-78"/>
                <a:cs typeface="Andalus" pitchFamily="18" charset="-78"/>
              </a:rPr>
              <a:t>a power  which people determined to be legitimate rather than coercive.</a:t>
            </a:r>
            <a:br>
              <a:rPr lang="en-US" dirty="0" smtClean="0">
                <a:latin typeface="Andalus" pitchFamily="18" charset="-78"/>
                <a:cs typeface="Andalus" pitchFamily="18" charset="-78"/>
              </a:rPr>
            </a:br>
            <a:endParaRPr lang="en-US" sz="2800" dirty="0">
              <a:latin typeface="Broadway" pitchFamily="82" charset="0"/>
              <a:cs typeface="Andalus" pitchFamily="18" charset="-78"/>
            </a:endParaRPr>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chemeClr val="accent3">
                    <a:lumMod val="75000"/>
                  </a:schemeClr>
                </a:solidFill>
                <a:latin typeface="Algerian" pitchFamily="82" charset="0"/>
                <a:cs typeface="Andalus" pitchFamily="18" charset="-78"/>
              </a:rPr>
              <a:t>Determinants of power</a:t>
            </a:r>
            <a:endParaRPr lang="en-US" sz="4800" dirty="0"/>
          </a:p>
        </p:txBody>
      </p:sp>
      <p:sp>
        <p:nvSpPr>
          <p:cNvPr id="3" name="Content Placeholder 2"/>
          <p:cNvSpPr>
            <a:spLocks noGrp="1"/>
          </p:cNvSpPr>
          <p:nvPr>
            <p:ph sz="quarter" idx="1"/>
          </p:nvPr>
        </p:nvSpPr>
        <p:spPr>
          <a:xfrm>
            <a:off x="533400" y="1984248"/>
            <a:ext cx="7467600" cy="4873752"/>
          </a:xfrm>
        </p:spPr>
        <p:txBody>
          <a:bodyPr/>
          <a:lstStyle/>
          <a:p>
            <a:pPr>
              <a:buFont typeface="Wingdings" pitchFamily="2" charset="2"/>
              <a:buChar char="q"/>
            </a:pPr>
            <a:r>
              <a:rPr lang="en-US" sz="3200" dirty="0" smtClean="0">
                <a:latin typeface="Andalus" pitchFamily="18" charset="-78"/>
                <a:cs typeface="Andalus" pitchFamily="18" charset="-78"/>
              </a:rPr>
              <a:t>Status resources</a:t>
            </a:r>
          </a:p>
          <a:p>
            <a:pPr>
              <a:buFont typeface="Wingdings" pitchFamily="2" charset="2"/>
              <a:buChar char="q"/>
            </a:pPr>
            <a:r>
              <a:rPr lang="en-US" sz="3200" dirty="0" smtClean="0">
                <a:latin typeface="Andalus" pitchFamily="18" charset="-78"/>
                <a:cs typeface="Andalus" pitchFamily="18" charset="-78"/>
              </a:rPr>
              <a:t>Experience</a:t>
            </a:r>
            <a:endParaRPr lang="en-US" sz="3200" dirty="0" smtClean="0">
              <a:latin typeface="Andalus" pitchFamily="18" charset="-78"/>
              <a:cs typeface="Andalus" pitchFamily="18" charset="-78"/>
            </a:endParaRPr>
          </a:p>
          <a:p>
            <a:pPr>
              <a:buFont typeface="Wingdings" pitchFamily="2" charset="2"/>
              <a:buChar char="q"/>
            </a:pPr>
            <a:r>
              <a:rPr lang="en-US" sz="3200" dirty="0" smtClean="0">
                <a:latin typeface="Andalus" pitchFamily="18" charset="-78"/>
                <a:cs typeface="Andalus" pitchFamily="18" charset="-78"/>
              </a:rPr>
              <a:t>Self-confidence</a:t>
            </a:r>
            <a:endParaRPr lang="en-US" sz="3200" dirty="0" smtClean="0">
              <a:latin typeface="Andalus" pitchFamily="18" charset="-78"/>
              <a:cs typeface="Andalus"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2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123</TotalTime>
  <Words>232</Words>
  <Application>Microsoft Office PowerPoint</Application>
  <PresentationFormat>On-screen Show (4:3)</PresentationFormat>
  <Paragraphs>24</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Oriel</vt:lpstr>
      <vt:lpstr>GENDER AND POWER</vt:lpstr>
      <vt:lpstr>Slide 2</vt:lpstr>
      <vt:lpstr>Some causes that often referred to are:</vt:lpstr>
      <vt:lpstr>Max Weber</vt:lpstr>
      <vt:lpstr>Determinants of power</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 and power</dc:title>
  <dc:creator>johanie</dc:creator>
  <cp:lastModifiedBy>johanie</cp:lastModifiedBy>
  <cp:revision>14</cp:revision>
  <dcterms:created xsi:type="dcterms:W3CDTF">2012-03-05T08:56:39Z</dcterms:created>
  <dcterms:modified xsi:type="dcterms:W3CDTF">2012-03-06T09:50:49Z</dcterms:modified>
</cp:coreProperties>
</file>